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4"/>
  </p:notesMasterIdLst>
  <p:sldIdLst>
    <p:sldId id="256" r:id="rId2"/>
    <p:sldId id="260" r:id="rId3"/>
    <p:sldId id="1067" r:id="rId4"/>
    <p:sldId id="1068" r:id="rId5"/>
    <p:sldId id="935" r:id="rId6"/>
    <p:sldId id="1073" r:id="rId7"/>
    <p:sldId id="936" r:id="rId8"/>
    <p:sldId id="1069" r:id="rId9"/>
    <p:sldId id="1096" r:id="rId10"/>
    <p:sldId id="1070" r:id="rId11"/>
    <p:sldId id="1098" r:id="rId12"/>
    <p:sldId id="1084" r:id="rId13"/>
    <p:sldId id="1085" r:id="rId14"/>
    <p:sldId id="598" r:id="rId15"/>
    <p:sldId id="1074" r:id="rId16"/>
    <p:sldId id="599" r:id="rId17"/>
    <p:sldId id="1075" r:id="rId18"/>
    <p:sldId id="600" r:id="rId19"/>
    <p:sldId id="1094" r:id="rId20"/>
    <p:sldId id="1095" r:id="rId21"/>
    <p:sldId id="1076" r:id="rId22"/>
    <p:sldId id="602" r:id="rId23"/>
    <p:sldId id="1077" r:id="rId24"/>
    <p:sldId id="1092" r:id="rId25"/>
    <p:sldId id="1100" r:id="rId26"/>
    <p:sldId id="1099" r:id="rId27"/>
    <p:sldId id="1091" r:id="rId28"/>
    <p:sldId id="603" r:id="rId29"/>
    <p:sldId id="1078" r:id="rId30"/>
    <p:sldId id="1086" r:id="rId31"/>
    <p:sldId id="739" r:id="rId32"/>
    <p:sldId id="741" r:id="rId33"/>
    <p:sldId id="716" r:id="rId34"/>
    <p:sldId id="717" r:id="rId35"/>
    <p:sldId id="1089" r:id="rId36"/>
    <p:sldId id="1079" r:id="rId37"/>
    <p:sldId id="1080" r:id="rId38"/>
    <p:sldId id="1081" r:id="rId39"/>
    <p:sldId id="1083" r:id="rId40"/>
    <p:sldId id="1087" r:id="rId41"/>
    <p:sldId id="1088" r:id="rId42"/>
    <p:sldId id="1101" r:id="rId4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CC"/>
    <a:srgbClr val="FF9900"/>
    <a:srgbClr val="FFFF00"/>
    <a:srgbClr val="FFCC00"/>
    <a:srgbClr val="FFFFCC"/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18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9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DC8F2C-EFA7-49D7-9B68-CEC5FF8F4020}" type="datetimeFigureOut">
              <a:rPr lang="en-US"/>
              <a:pPr>
                <a:defRPr/>
              </a:pPr>
              <a:t>4/7/22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US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3571EF-3203-44EC-A19D-1BF1110A04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dia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8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922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29922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7CB4-FE36-4010-AE74-E323677D50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4E39-9973-4118-85F0-8C013E95B2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B631-745E-4F17-8787-EDC18B797F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B4909-5B8F-4F94-84B7-AE14C8012C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7F870-3E04-40FE-B04B-F8B014FA6DE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EF959-EB73-4D15-ABB7-80BC219FA1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D7831-1052-4A5B-8DFB-3FD0386AA0C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72691-3AA6-4BC4-ABB9-7F291D0BD8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58F7F-4EA0-468E-A729-14C4288A10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311F1-DAEF-4C2C-AD6D-C4308DC890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2C098-A9CF-455D-A9E6-FBF5E7D6D7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AE9F4-8F97-4F95-A3BF-3EC767FCA7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9798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8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8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99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0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801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2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3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4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5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6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7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8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09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0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1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2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3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4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5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6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7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8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19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20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820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820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3D5111-AFD4-4C55-B4B0-2C2B152611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9820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820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9820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9820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7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9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8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8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8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8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20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29820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29820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29820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29820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8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29820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cg@energy-technology-services.n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1800349"/>
          </a:xfrm>
        </p:spPr>
        <p:txBody>
          <a:bodyPr/>
          <a:lstStyle/>
          <a:p>
            <a:pPr eaLnBrk="1" hangingPunct="1">
              <a:defRPr/>
            </a:pPr>
            <a:r>
              <a:rPr lang="nl-NL" sz="4800" dirty="0">
                <a:solidFill>
                  <a:srgbClr val="FFFF00"/>
                </a:solidFill>
              </a:rPr>
              <a:t>Energie besparingsopties stoomsystemen</a:t>
            </a:r>
            <a:endParaRPr lang="nl-NL" sz="4800" dirty="0">
              <a:solidFill>
                <a:srgbClr val="FF0000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7563"/>
            <a:ext cx="6400800" cy="2281237"/>
          </a:xfrm>
        </p:spPr>
        <p:txBody>
          <a:bodyPr/>
          <a:lstStyle/>
          <a:p>
            <a:pPr eaLnBrk="1" hangingPunct="1">
              <a:defRPr/>
            </a:pPr>
            <a:endParaRPr lang="nl-NL" sz="2400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nl-NL" sz="2400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nl-NL" sz="2400" dirty="0">
                <a:solidFill>
                  <a:srgbClr val="FFFF00"/>
                </a:solidFill>
              </a:rPr>
              <a:t>Ing. C. de Greef</a:t>
            </a:r>
          </a:p>
          <a:p>
            <a:pPr eaLnBrk="1" hangingPunct="1">
              <a:defRPr/>
            </a:pPr>
            <a:endParaRPr lang="nl-NL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nl-NL" dirty="0">
                <a:solidFill>
                  <a:srgbClr val="FFFF00"/>
                </a:solidFill>
              </a:rPr>
              <a:t>Energy Technology Services</a:t>
            </a:r>
          </a:p>
          <a:p>
            <a:pPr eaLnBrk="1" hangingPunct="1">
              <a:defRPr/>
            </a:pP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100" name="Picture 5" descr="E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85727"/>
            <a:ext cx="3805946" cy="1932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47CB4-FE36-4010-AE74-E323677D502E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Vandaar….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3 * </a:t>
            </a:r>
            <a:r>
              <a:rPr lang="nl-NL" dirty="0" err="1">
                <a:solidFill>
                  <a:srgbClr val="FFFF00"/>
                </a:solidFill>
              </a:rPr>
              <a:t>MJA’s</a:t>
            </a:r>
            <a:r>
              <a:rPr lang="nl-NL" dirty="0">
                <a:solidFill>
                  <a:srgbClr val="FFFF00"/>
                </a:solidFill>
              </a:rPr>
              <a:t> =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Eis terugverdienen in 5 jaar = doen!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&gt; 20% ROI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Beter als op de beurs…….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Wat gaat de gasprijs doen?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Inclusief belastingen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Inclusief CO</a:t>
            </a:r>
            <a:r>
              <a:rPr lang="nl-NL" baseline="-25000" dirty="0">
                <a:solidFill>
                  <a:srgbClr val="FFFF00"/>
                </a:solidFill>
              </a:rPr>
              <a:t>2</a:t>
            </a:r>
            <a:r>
              <a:rPr lang="nl-NL" dirty="0">
                <a:solidFill>
                  <a:srgbClr val="FFFF00"/>
                </a:solidFill>
              </a:rPr>
              <a:t> emissies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180B048-F7E0-7546-B719-ECD622E68A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3054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Besparen op: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Rookgasverliezen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Stralingsverliezen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Spuiverliezen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Stoomverliezen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Condensaatverliezen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Elektriciteit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D775A564-5149-744D-8C6D-1C1FA10165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956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>
                <a:solidFill>
                  <a:srgbClr val="FFFF00"/>
                </a:solidFill>
              </a:rPr>
              <a:t>Zuurstoftrim</a:t>
            </a:r>
            <a:r>
              <a:rPr lang="nl-NL" dirty="0">
                <a:solidFill>
                  <a:srgbClr val="FFFF00"/>
                </a:solidFill>
              </a:rPr>
              <a:t> regeling</a:t>
            </a:r>
          </a:p>
        </p:txBody>
      </p:sp>
      <p:pic>
        <p:nvPicPr>
          <p:cNvPr id="118788" name="Tijdelijke aanduiding voor inhoud 6" descr="luchtovermaat.wm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1785938"/>
            <a:ext cx="6524625" cy="4102100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7F870-3E04-40FE-B04B-F8B014FA6DEE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12900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O</a:t>
            </a:r>
            <a:r>
              <a:rPr lang="nl-NL" sz="4000" baseline="-25000" dirty="0">
                <a:solidFill>
                  <a:srgbClr val="FFFF00"/>
                </a:solidFill>
              </a:rPr>
              <a:t>2</a:t>
            </a:r>
            <a:r>
              <a:rPr lang="nl-NL" sz="4000" dirty="0">
                <a:solidFill>
                  <a:srgbClr val="FFFF00"/>
                </a:solidFill>
              </a:rPr>
              <a:t>/CO trimregeling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€ 5.000 tot 20.000,--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1%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5 %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DC429C7-828A-2448-A9FB-ECDF9F4A88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4757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899" name="Afbeelding 5" descr="workshopeco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12" y="1196752"/>
            <a:ext cx="5519737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900" name="Rechthoek 6"/>
          <p:cNvSpPr>
            <a:spLocks noChangeArrowheads="1"/>
          </p:cNvSpPr>
          <p:nvPr/>
        </p:nvSpPr>
        <p:spPr bwMode="auto">
          <a:xfrm>
            <a:off x="2357438" y="428625"/>
            <a:ext cx="4857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Economiser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Eco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€ 30.000 tot 250.000,--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4-6%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20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8ACC6E6-AEF1-9441-98DD-1A20472695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865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hthoek 6"/>
          <p:cNvSpPr>
            <a:spLocks noChangeArrowheads="1"/>
          </p:cNvSpPr>
          <p:nvPr/>
        </p:nvSpPr>
        <p:spPr bwMode="auto">
          <a:xfrm>
            <a:off x="2123728" y="428625"/>
            <a:ext cx="50914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Economiser “extra”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09924" name="Afbeelding 4" descr="workshopeco+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430338"/>
            <a:ext cx="6929438" cy="534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Eco “extra”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€ 5.000 tot 50.000,--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0,5-1,5%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20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592A1C88-DD3E-8743-AF81-93DB34057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0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hthoek 6"/>
          <p:cNvSpPr>
            <a:spLocks noChangeArrowheads="1"/>
          </p:cNvSpPr>
          <p:nvPr/>
        </p:nvSpPr>
        <p:spPr bwMode="auto">
          <a:xfrm>
            <a:off x="2000250" y="428625"/>
            <a:ext cx="6429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Suppletie voorwarmer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10948" name="Afbeelding 5" descr="suppletiewater voorwarmer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638300"/>
            <a:ext cx="734060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hthoek 6"/>
          <p:cNvSpPr>
            <a:spLocks noChangeArrowheads="1"/>
          </p:cNvSpPr>
          <p:nvPr/>
        </p:nvSpPr>
        <p:spPr bwMode="auto">
          <a:xfrm>
            <a:off x="1331640" y="428625"/>
            <a:ext cx="709798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Proces of tapwater</a:t>
            </a:r>
            <a:r>
              <a:rPr lang="nl-NL" sz="4800" dirty="0">
                <a:solidFill>
                  <a:srgbClr val="FFFF00"/>
                </a:solidFill>
              </a:rPr>
              <a:t> </a:t>
            </a:r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voorwarmer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11972" name="Afbeelding 4" descr="proceswater voorwarmer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916832"/>
            <a:ext cx="7344816" cy="460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15683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8">
            <a:extLst>
              <a:ext uri="{FF2B5EF4-FFF2-40B4-BE49-F238E27FC236}">
                <a16:creationId xmlns:a16="http://schemas.microsoft.com/office/drawing/2014/main" id="{069EC5BE-E3D8-4E44-898F-25BE241ADA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en-US" dirty="0" err="1">
                <a:solidFill>
                  <a:srgbClr val="FFFF00"/>
                </a:solidFill>
              </a:rPr>
              <a:t>Kees</a:t>
            </a:r>
            <a:r>
              <a:rPr lang="en-US" dirty="0">
                <a:solidFill>
                  <a:srgbClr val="FFFF00"/>
                </a:solidFill>
              </a:rPr>
              <a:t> de </a:t>
            </a:r>
            <a:r>
              <a:rPr lang="en-US" dirty="0" err="1">
                <a:solidFill>
                  <a:srgbClr val="FFFF00"/>
                </a:solidFill>
              </a:rPr>
              <a:t>Greef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hape 509">
            <a:extLst>
              <a:ext uri="{FF2B5EF4-FFF2-40B4-BE49-F238E27FC236}">
                <a16:creationId xmlns:a16="http://schemas.microsoft.com/office/drawing/2014/main" id="{57960053-B25F-E94D-A732-6410949678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2"/>
          </a:xfrm>
        </p:spPr>
        <p:txBody>
          <a:bodyPr lIns="0" tIns="0" rIns="0" bIns="0">
            <a:normAutofit lnSpcReduction="10000"/>
          </a:bodyPr>
          <a:lstStyle/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HTS Scheepswerktuigkunde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8 jaar grote vaart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12 jaar Krachtwerktuigen/KW2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20 jaar Energy Technology Services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32 jaar “stoom”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Initiatiefnemer “stoomplatform”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Helpen stoomgebruikers met “kennis”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Consultancy, inspecties, (VPS) trainingen</a:t>
            </a:r>
          </a:p>
          <a:p>
            <a:pPr lvl="0">
              <a:buBlip>
                <a:blip r:embed="rId2"/>
              </a:buBlip>
            </a:pPr>
            <a:r>
              <a:rPr lang="nl-NL" dirty="0">
                <a:solidFill>
                  <a:srgbClr val="FFFF00"/>
                </a:solidFill>
              </a:rPr>
              <a:t>Cargill, Siemens, Heineken, </a:t>
            </a:r>
            <a:r>
              <a:rPr lang="nl-NL" dirty="0" err="1">
                <a:solidFill>
                  <a:srgbClr val="FFFF00"/>
                </a:solidFill>
              </a:rPr>
              <a:t>Trespa</a:t>
            </a:r>
            <a:endParaRPr lang="nl-NL" dirty="0">
              <a:solidFill>
                <a:srgbClr val="FFFF00"/>
              </a:solidFill>
            </a:endParaRPr>
          </a:p>
          <a:p>
            <a:pPr lvl="0">
              <a:buBlip>
                <a:blip r:embed="rId2"/>
              </a:buBlip>
            </a:pPr>
            <a:endParaRPr lang="nl-NL" dirty="0">
              <a:solidFill>
                <a:srgbClr val="FFFF00"/>
              </a:solidFill>
            </a:endParaRPr>
          </a:p>
          <a:p>
            <a:pPr lvl="0">
              <a:buBlip>
                <a:blip r:embed="rId2"/>
              </a:buBlip>
            </a:pPr>
            <a:endParaRPr lang="nl-NL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srgbClr val="FFFF00"/>
              </a:solidFill>
            </a:endParaRPr>
          </a:p>
          <a:p>
            <a:pPr lvl="0">
              <a:buBlip>
                <a:blip r:embed="rId2"/>
              </a:buBlip>
            </a:pPr>
            <a:endParaRPr lang="nl-NL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image2.pdf" descr="ETS">
            <a:extLst>
              <a:ext uri="{FF2B5EF4-FFF2-40B4-BE49-F238E27FC236}">
                <a16:creationId xmlns:a16="http://schemas.microsoft.com/office/drawing/2014/main" id="{2C2B6C73-B7EB-8B40-B304-F3664B84D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5771" y="6000768"/>
            <a:ext cx="1413680" cy="717657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5" name="Tijdelijke aanduiding voor dianummer 1">
            <a:extLst>
              <a:ext uri="{FF2B5EF4-FFF2-40B4-BE49-F238E27FC236}">
                <a16:creationId xmlns:a16="http://schemas.microsoft.com/office/drawing/2014/main" id="{5AE3C77C-0AF6-0D4E-889B-6F69D489411C}"/>
              </a:ext>
            </a:extLst>
          </p:cNvPr>
          <p:cNvSpPr txBox="1"/>
          <p:nvPr/>
        </p:nvSpPr>
        <p:spPr>
          <a:xfrm>
            <a:off x="6553203" y="6436580"/>
            <a:ext cx="2133596" cy="264252"/>
          </a:xfrm>
          <a:prstGeom prst="rect">
            <a:avLst/>
          </a:prstGeom>
          <a:noFill/>
          <a:ln cap="flat"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45720" tIns="45720" rIns="45720" bIns="45720" anchor="b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B022CF-0B4E-604A-9C60-BCDDC2C344A4}" type="slidenum">
              <a:rPr/>
              <a:t>2</a:t>
            </a:fld>
            <a:endParaRPr lang="nl-NL" sz="1200" b="0" i="0" u="none" strike="noStrike" kern="0" cap="none" spc="0" baseline="0">
              <a:solidFill>
                <a:srgbClr val="FFFFFF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E29D22-FF8A-A248-B6A1-DD21B7040CE0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>
          <a:xfrm>
            <a:off x="6553203" y="6436580"/>
            <a:ext cx="2133596" cy="264252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b" anchorCtr="0" compatLnSpc="1">
            <a:spAutoFit/>
          </a:bodyPr>
          <a:lstStyle>
            <a:defPPr>
              <a:defRPr lang="nl-NL"/>
            </a:defPPr>
            <a:lvl1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0" cap="none" spc="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Arial"/>
                <a:ea typeface="Arial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fld id="{C37F24D4-3AD3-CF4F-AD35-15DDB5C83102}" type="slidenum">
              <a:rPr lang="nl-NL" smtClean="0"/>
              <a:pPr lvl="0"/>
              <a:t>2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hthoek 6"/>
          <p:cNvSpPr>
            <a:spLocks noChangeArrowheads="1"/>
          </p:cNvSpPr>
          <p:nvPr/>
        </p:nvSpPr>
        <p:spPr bwMode="auto">
          <a:xfrm>
            <a:off x="971600" y="428625"/>
            <a:ext cx="74580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Rookgas condensor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04053"/>
            <a:ext cx="410445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56830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“rookgas condensor”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€ 60.000 tot 350.000,--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5-10%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2 %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5FBA228-4980-2449-8F82-FB9D4FD71B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0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hthoek 6"/>
          <p:cNvSpPr>
            <a:spLocks noChangeArrowheads="1"/>
          </p:cNvSpPr>
          <p:nvPr/>
        </p:nvSpPr>
        <p:spPr bwMode="auto">
          <a:xfrm>
            <a:off x="2000250" y="428625"/>
            <a:ext cx="6429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LUVO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12996" name="Afbeelding 5" descr="workshopLUVO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1214438"/>
            <a:ext cx="5651500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22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LUVO (na Eco)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€ 30.000 tot 250.000,--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2%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3BB4B9E1-5D48-C640-8568-7445C79B50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0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Straling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Stel :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Straling ketel = 0,5% van vollast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Straling stoom &amp; condensaat = 2,5% vollast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Uw gemiddelde belasting is 40% van vollast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Uw stralingsverliezen (0,5 + 2,5)/0,4 = 7,5%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 err="1">
                <a:solidFill>
                  <a:srgbClr val="FFFF00"/>
                </a:solidFill>
              </a:rPr>
              <a:t>Str</a:t>
            </a:r>
            <a:r>
              <a:rPr lang="nl-NL" dirty="0">
                <a:solidFill>
                  <a:srgbClr val="FFFF00"/>
                </a:solidFill>
              </a:rPr>
              <a:t>. = A * constante *  (T</a:t>
            </a:r>
            <a:r>
              <a:rPr lang="nl-NL" baseline="-25000" dirty="0">
                <a:solidFill>
                  <a:srgbClr val="FFFF00"/>
                </a:solidFill>
              </a:rPr>
              <a:t>stoom</a:t>
            </a:r>
            <a:r>
              <a:rPr lang="nl-NL" baseline="30000" dirty="0">
                <a:solidFill>
                  <a:srgbClr val="FFFF00"/>
                </a:solidFill>
              </a:rPr>
              <a:t>4</a:t>
            </a:r>
            <a:r>
              <a:rPr lang="nl-NL" dirty="0">
                <a:solidFill>
                  <a:srgbClr val="FFFF00"/>
                </a:solidFill>
              </a:rPr>
              <a:t> – T</a:t>
            </a:r>
            <a:r>
              <a:rPr lang="nl-NL" baseline="-25000" dirty="0">
                <a:solidFill>
                  <a:srgbClr val="FFFF00"/>
                </a:solidFill>
              </a:rPr>
              <a:t>omgeving</a:t>
            </a:r>
            <a:r>
              <a:rPr lang="nl-NL" baseline="30000" dirty="0">
                <a:solidFill>
                  <a:srgbClr val="FFFF00"/>
                </a:solidFill>
              </a:rPr>
              <a:t>4</a:t>
            </a:r>
            <a:r>
              <a:rPr lang="nl-NL" dirty="0">
                <a:solidFill>
                  <a:srgbClr val="FFFF00"/>
                </a:solidFill>
              </a:rPr>
              <a:t>)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Stel de stoomdruk zakt waardoor de stoomtemperatuur 20 </a:t>
            </a:r>
            <a:r>
              <a:rPr lang="nl-NL" baseline="30000" dirty="0">
                <a:solidFill>
                  <a:srgbClr val="FFFF00"/>
                </a:solidFill>
              </a:rPr>
              <a:t>o</a:t>
            </a:r>
            <a:r>
              <a:rPr lang="nl-NL" dirty="0">
                <a:solidFill>
                  <a:srgbClr val="FFFF00"/>
                </a:solidFill>
              </a:rPr>
              <a:t>C zakt 184 -164 </a:t>
            </a:r>
            <a:r>
              <a:rPr lang="nl-NL" baseline="30000" dirty="0">
                <a:solidFill>
                  <a:srgbClr val="FFFF00"/>
                </a:solidFill>
              </a:rPr>
              <a:t>o</a:t>
            </a:r>
            <a:r>
              <a:rPr lang="nl-NL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0F64542-2686-F647-9D8F-88F10B963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146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Straling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1 = rookgastemp. zakt = +1% rendement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 err="1">
                <a:solidFill>
                  <a:srgbClr val="FFFF00"/>
                </a:solidFill>
              </a:rPr>
              <a:t>SV</a:t>
            </a:r>
            <a:r>
              <a:rPr lang="nl-NL" baseline="-25000" dirty="0" err="1">
                <a:solidFill>
                  <a:srgbClr val="FFFF00"/>
                </a:solidFill>
              </a:rPr>
              <a:t>oud</a:t>
            </a:r>
            <a:r>
              <a:rPr lang="nl-NL" dirty="0">
                <a:solidFill>
                  <a:srgbClr val="FFFF00"/>
                </a:solidFill>
              </a:rPr>
              <a:t> =C * (184+273)</a:t>
            </a:r>
            <a:r>
              <a:rPr lang="nl-NL" baseline="30000" dirty="0">
                <a:solidFill>
                  <a:srgbClr val="FFFF00"/>
                </a:solidFill>
              </a:rPr>
              <a:t>4 </a:t>
            </a:r>
            <a:r>
              <a:rPr lang="nl-NL" dirty="0">
                <a:solidFill>
                  <a:srgbClr val="FFFF00"/>
                </a:solidFill>
              </a:rPr>
              <a:t>– (15 + 273)</a:t>
            </a:r>
            <a:r>
              <a:rPr lang="nl-NL" baseline="30000" dirty="0">
                <a:solidFill>
                  <a:srgbClr val="FFFF00"/>
                </a:solidFill>
              </a:rPr>
              <a:t>4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= 36,8.10</a:t>
            </a:r>
            <a:r>
              <a:rPr lang="nl-NL" baseline="30000" dirty="0">
                <a:solidFill>
                  <a:srgbClr val="FFFF00"/>
                </a:solidFill>
              </a:rPr>
              <a:t>9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SV</a:t>
            </a:r>
            <a:r>
              <a:rPr lang="nl-NL" baseline="30000" dirty="0">
                <a:solidFill>
                  <a:srgbClr val="FFFF00"/>
                </a:solidFill>
              </a:rPr>
              <a:t> </a:t>
            </a:r>
            <a:r>
              <a:rPr lang="nl-NL" baseline="-25000" dirty="0">
                <a:solidFill>
                  <a:srgbClr val="FFFF00"/>
                </a:solidFill>
              </a:rPr>
              <a:t>nieuw </a:t>
            </a:r>
            <a:r>
              <a:rPr lang="nl-NL" dirty="0">
                <a:solidFill>
                  <a:srgbClr val="FFFF00"/>
                </a:solidFill>
              </a:rPr>
              <a:t>= C * (164 +273)</a:t>
            </a:r>
            <a:r>
              <a:rPr lang="nl-NL" baseline="30000" dirty="0">
                <a:solidFill>
                  <a:srgbClr val="FFFF00"/>
                </a:solidFill>
              </a:rPr>
              <a:t>4</a:t>
            </a:r>
            <a:r>
              <a:rPr lang="nl-NL" dirty="0">
                <a:solidFill>
                  <a:srgbClr val="FFFF00"/>
                </a:solidFill>
              </a:rPr>
              <a:t> – (15 + 273)</a:t>
            </a:r>
            <a:r>
              <a:rPr lang="nl-NL" baseline="30000" dirty="0">
                <a:solidFill>
                  <a:srgbClr val="FFFF00"/>
                </a:solidFill>
              </a:rPr>
              <a:t>4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= 29,6.10</a:t>
            </a:r>
            <a:r>
              <a:rPr lang="nl-NL" baseline="30000" dirty="0">
                <a:solidFill>
                  <a:srgbClr val="FFFF00"/>
                </a:solidFill>
              </a:rPr>
              <a:t>9 </a:t>
            </a:r>
            <a:r>
              <a:rPr lang="nl-NL" dirty="0">
                <a:solidFill>
                  <a:srgbClr val="FFFF00"/>
                </a:solidFill>
              </a:rPr>
              <a:t> = 20% besparing op straling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= 1,5% stralingsverlies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= 1,5% straling + 1,0 schoorsteenverlies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= 2,5% van uw gasrekening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Kosten…..niets</a:t>
            </a:r>
          </a:p>
          <a:p>
            <a:pPr marL="0" indent="0" eaLnBrk="1" hangingPunct="1">
              <a:buNone/>
              <a:defRPr/>
            </a:pPr>
            <a:endParaRPr lang="nl-NL" baseline="30000" dirty="0">
              <a:solidFill>
                <a:srgbClr val="FFFF00"/>
              </a:solidFill>
            </a:endParaRPr>
          </a:p>
          <a:p>
            <a:pPr marL="0" indent="0" eaLnBrk="1" hangingPunct="1">
              <a:buNone/>
              <a:defRPr/>
            </a:pPr>
            <a:endParaRPr lang="nl-NL" dirty="0">
              <a:solidFill>
                <a:srgbClr val="FFFF00"/>
              </a:solidFill>
            </a:endParaRPr>
          </a:p>
          <a:p>
            <a:pPr marL="0" indent="0" eaLnBrk="1" hangingPunct="1">
              <a:buNone/>
              <a:defRPr/>
            </a:pPr>
            <a:endParaRPr lang="nl-NL" baseline="30000" dirty="0">
              <a:solidFill>
                <a:srgbClr val="FFFF00"/>
              </a:solidFill>
            </a:endParaRPr>
          </a:p>
          <a:p>
            <a:pPr eaLnBrk="1" hangingPunct="1">
              <a:buFontTx/>
              <a:buBlip>
                <a:blip r:embed="rId2"/>
              </a:buBlip>
              <a:defRPr/>
            </a:pP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FDDD37F-B6C6-4849-8627-95E7547ADF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118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Isolatie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Bouwbesluit 2014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Vloeren isoleren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Dubbel glas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Spouwmuren isoleren</a:t>
            </a:r>
          </a:p>
          <a:p>
            <a:pPr lvl="1"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Dak isoleren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ΔT bij huis = 20-10 = 10 </a:t>
            </a:r>
            <a:r>
              <a:rPr lang="nl-NL" baseline="30000" dirty="0">
                <a:solidFill>
                  <a:srgbClr val="FFFF00"/>
                </a:solidFill>
              </a:rPr>
              <a:t>o</a:t>
            </a:r>
            <a:r>
              <a:rPr lang="nl-NL" dirty="0">
                <a:solidFill>
                  <a:srgbClr val="FFFF00"/>
                </a:solidFill>
              </a:rPr>
              <a:t>C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Stoomsystemen: ΔT =150 </a:t>
            </a:r>
            <a:r>
              <a:rPr lang="nl-NL" baseline="30000" dirty="0">
                <a:solidFill>
                  <a:srgbClr val="FFFF00"/>
                </a:solidFill>
              </a:rPr>
              <a:t>o</a:t>
            </a:r>
            <a:r>
              <a:rPr lang="nl-NL" dirty="0">
                <a:solidFill>
                  <a:srgbClr val="FFFF00"/>
                </a:solidFill>
              </a:rPr>
              <a:t>C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Condensaatsystemen: ΔT = 90 </a:t>
            </a:r>
            <a:r>
              <a:rPr lang="nl-NL" baseline="30000" dirty="0">
                <a:solidFill>
                  <a:srgbClr val="FFFF00"/>
                </a:solidFill>
              </a:rPr>
              <a:t>o</a:t>
            </a:r>
            <a:r>
              <a:rPr lang="nl-NL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48942E5-23EC-394B-885F-D816425D74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3377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Isolatie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1-10%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0-1 %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0,5-3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C971EB6-35AE-734E-BCF0-37438E8002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714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hthoek 6"/>
          <p:cNvSpPr>
            <a:spLocks noChangeArrowheads="1"/>
          </p:cNvSpPr>
          <p:nvPr/>
        </p:nvSpPr>
        <p:spPr bwMode="auto">
          <a:xfrm>
            <a:off x="2000250" y="428625"/>
            <a:ext cx="64293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nl-NL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Spui WTW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14020" name="Afbeelding 4" descr="workshopspuiWTW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" y="1163638"/>
            <a:ext cx="7226300" cy="571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2311F1-DAEF-4C2C-AD6D-C4308DC89090}" type="slidenum">
              <a:rPr lang="nl-NL" smtClean="0"/>
              <a:pPr>
                <a:defRPr/>
              </a:pPr>
              <a:t>28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Spui WTW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€ 15.000 tot 25.000,--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0,5-2%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57CF945-E0EC-2240-87D2-1C37CC03CC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07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FF00"/>
                </a:solidFill>
              </a:rPr>
              <a:t>Gasverbruik NL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endParaRPr lang="nl-NL" sz="2400">
              <a:solidFill>
                <a:srgbClr val="FFFF00"/>
              </a:solidFill>
            </a:endParaRPr>
          </a:p>
        </p:txBody>
      </p:sp>
      <p:pic>
        <p:nvPicPr>
          <p:cNvPr id="664580" name="Picture 4" descr="ET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5949950"/>
            <a:ext cx="1296987" cy="658813"/>
          </a:xfrm>
          <a:prstGeom prst="rect">
            <a:avLst/>
          </a:prstGeom>
          <a:noFill/>
        </p:spPr>
      </p:pic>
      <p:graphicFrame>
        <p:nvGraphicFramePr>
          <p:cNvPr id="664583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0882053"/>
              </p:ext>
            </p:extLst>
          </p:nvPr>
        </p:nvGraphicFramePr>
        <p:xfrm>
          <a:off x="971600" y="1700808"/>
          <a:ext cx="6911975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1072" name="Werkblad" r:id="rId5" imgW="10756900" imgH="6451600" progId="Excel.Sheet.8">
                  <p:embed followColorScheme="textAndBackground"/>
                </p:oleObj>
              </mc:Choice>
              <mc:Fallback>
                <p:oleObj name="Werkblad" r:id="rId5" imgW="10756900" imgH="6451600" progId="Excel.Sheet.8">
                  <p:embed followColorScheme="textAndBackground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700808"/>
                        <a:ext cx="6911975" cy="414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023F4A2-71E5-6049-A5EF-167649F416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Spui beperking door RO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80-90% spuiverliezen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Beperking CO</a:t>
            </a:r>
            <a:r>
              <a:rPr lang="nl-NL" baseline="-25000" dirty="0">
                <a:solidFill>
                  <a:srgbClr val="FFFF00"/>
                </a:solidFill>
              </a:rPr>
              <a:t>2</a:t>
            </a:r>
            <a:r>
              <a:rPr lang="nl-NL" dirty="0">
                <a:solidFill>
                  <a:srgbClr val="FFFF00"/>
                </a:solidFill>
              </a:rPr>
              <a:t>-corrosie stalen leidingen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2 %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“&lt; 3 jaar”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27F81CB-B9EC-9547-8F1C-F816673B5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880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>
                <a:solidFill>
                  <a:srgbClr val="FFFF00"/>
                </a:solidFill>
              </a:rPr>
              <a:t>Verliezen door stoomlekkage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4006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Lekke condenspotten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Door lekke veiligheden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Andere lekkages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Aantoonbaar of een zichtbaar verlies:</a:t>
            </a:r>
          </a:p>
          <a:p>
            <a:pPr lvl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Minimaal 25 kg/h</a:t>
            </a:r>
          </a:p>
          <a:p>
            <a:pPr lvl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Minimaal 200 ton/jaar</a:t>
            </a:r>
          </a:p>
          <a:p>
            <a:pPr lvl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Minimaal 6000 euro/jaar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Elk lek :  SPOT &lt; 1 jaar</a:t>
            </a:r>
          </a:p>
        </p:txBody>
      </p:sp>
      <p:pic>
        <p:nvPicPr>
          <p:cNvPr id="97284" name="Picture 4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5949950"/>
            <a:ext cx="129698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F0890C-4C97-4DC2-B5D4-7F4CA307BCCC}" type="slidenum">
              <a:rPr lang="nl-NL" smtClean="0"/>
              <a:pPr>
                <a:defRPr/>
              </a:pPr>
              <a:t>31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>
                <a:solidFill>
                  <a:srgbClr val="FFFF00"/>
                </a:solidFill>
              </a:rPr>
              <a:t>Levensduur condenspotten</a:t>
            </a:r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329238"/>
          </a:xfrm>
        </p:spPr>
        <p:txBody>
          <a:bodyPr/>
          <a:lstStyle/>
          <a:p>
            <a:pPr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Onderzoek 100.000 stuks (EPDM)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Bij correcte installatie &amp; engineering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Restrictie/</a:t>
            </a:r>
            <a:r>
              <a:rPr lang="nl-NL" dirty="0" err="1">
                <a:solidFill>
                  <a:srgbClr val="FFFF00"/>
                </a:solidFill>
                <a:cs typeface="Arial" charset="0"/>
              </a:rPr>
              <a:t>venturi</a:t>
            </a:r>
            <a:r>
              <a:rPr lang="nl-NL" dirty="0">
                <a:solidFill>
                  <a:srgbClr val="FFFF00"/>
                </a:solidFill>
                <a:cs typeface="Arial" charset="0"/>
              </a:rPr>
              <a:t>			&gt;10 jaar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Vlotter pot				8 jaar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Omgekeerde emmer pot	5 jaar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Thermische pot			4 jaar</a:t>
            </a:r>
          </a:p>
          <a:p>
            <a:pPr lvl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cs typeface="Arial" charset="0"/>
              </a:rPr>
              <a:t>Thermodynamische pot		2 jaar	</a:t>
            </a:r>
          </a:p>
        </p:txBody>
      </p:sp>
      <p:pic>
        <p:nvPicPr>
          <p:cNvPr id="99332" name="Picture 4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5949950"/>
            <a:ext cx="129698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4E1E85-F244-4F54-965F-DD9CFA6C4E6E}" type="slidenum">
              <a:rPr lang="nl-NL" smtClean="0"/>
              <a:pPr>
                <a:defRPr/>
              </a:pPr>
              <a:t>32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4000">
                <a:solidFill>
                  <a:srgbClr val="FFFF00"/>
                </a:solidFill>
              </a:rPr>
              <a:t>Condensaat-nakoeling</a:t>
            </a:r>
            <a:r>
              <a:rPr lang="nl-NL" sz="4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732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>
              <a:sym typeface="Symbol" pitchFamily="18" charset="2"/>
            </a:endParaRPr>
          </a:p>
        </p:txBody>
      </p:sp>
      <p:pic>
        <p:nvPicPr>
          <p:cNvPr id="73733" name="Picture 6" descr="condensaatkoeli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460500"/>
            <a:ext cx="7993062" cy="5238750"/>
          </a:xfrm>
          <a:noFill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03EC6F-6262-45E6-95D8-2D2C294F205D}" type="slidenum">
              <a:rPr lang="nl-NL" smtClean="0"/>
              <a:pPr>
                <a:defRPr/>
              </a:pPr>
              <a:t>33</a:t>
            </a:fld>
            <a:endParaRPr lang="nl-NL"/>
          </a:p>
        </p:txBody>
      </p:sp>
      <p:pic>
        <p:nvPicPr>
          <p:cNvPr id="7" name="Picture 6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6073775"/>
            <a:ext cx="12398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sz="4000">
                <a:solidFill>
                  <a:srgbClr val="FFFF00"/>
                </a:solidFill>
              </a:rPr>
              <a:t>Benutting flashstoom</a:t>
            </a:r>
            <a:r>
              <a:rPr lang="nl-NL" sz="4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>
              <a:sym typeface="Symbol" pitchFamily="18" charset="2"/>
            </a:endParaRPr>
          </a:p>
        </p:txBody>
      </p:sp>
      <p:pic>
        <p:nvPicPr>
          <p:cNvPr id="74757" name="Picture 9" descr="flashstoo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99592" y="1196752"/>
            <a:ext cx="7436477" cy="5544616"/>
          </a:xfrm>
          <a:noFill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8901F6-9A31-4110-B67D-41F9EF5BC0A8}" type="slidenum">
              <a:rPr lang="nl-NL" smtClean="0"/>
              <a:pPr>
                <a:defRPr/>
              </a:pPr>
              <a:t>34</a:t>
            </a:fld>
            <a:endParaRPr lang="nl-NL"/>
          </a:p>
        </p:txBody>
      </p:sp>
      <p:pic>
        <p:nvPicPr>
          <p:cNvPr id="7" name="Picture 6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6073775"/>
            <a:ext cx="12398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Benutting flashstoom </a:t>
            </a:r>
            <a:br>
              <a:rPr lang="nl-NL" sz="4000" dirty="0">
                <a:solidFill>
                  <a:srgbClr val="FFFF00"/>
                </a:solidFill>
              </a:rPr>
            </a:br>
            <a:r>
              <a:rPr lang="nl-NL" sz="4000" dirty="0">
                <a:solidFill>
                  <a:srgbClr val="FFFF00"/>
                </a:solidFill>
              </a:rPr>
              <a:t>of </a:t>
            </a:r>
            <a:r>
              <a:rPr lang="nl-NL" sz="4000" dirty="0" err="1">
                <a:solidFill>
                  <a:srgbClr val="FFFF00"/>
                </a:solidFill>
              </a:rPr>
              <a:t>nakoelen</a:t>
            </a:r>
            <a:r>
              <a:rPr lang="nl-NL" sz="4000" dirty="0">
                <a:solidFill>
                  <a:srgbClr val="FFFF00"/>
                </a:solidFill>
              </a:rPr>
              <a:t> condensaat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zeer situatie afhankelijk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van 0-10% van gasverbruik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??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68DDA97-9CBA-0A4C-BF56-3687A1605D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897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>
                <a:solidFill>
                  <a:srgbClr val="FFFF00"/>
                </a:solidFill>
              </a:rPr>
              <a:t>Luchtregeling vollast</a:t>
            </a:r>
          </a:p>
        </p:txBody>
      </p:sp>
      <p:pic>
        <p:nvPicPr>
          <p:cNvPr id="115716" name="Tijdelijke aanduiding voor inhoud 5" descr="toerenregeling1.wm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1750" y="1293813"/>
            <a:ext cx="3929063" cy="5662612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7F870-3E04-40FE-B04B-F8B014FA6DEE}" type="slidenum">
              <a:rPr lang="nl-NL" smtClean="0"/>
              <a:pPr>
                <a:defRPr/>
              </a:pPr>
              <a:t>36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65931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>
                <a:solidFill>
                  <a:srgbClr val="FFFF00"/>
                </a:solidFill>
              </a:rPr>
              <a:t>Luchtregeling smoren </a:t>
            </a:r>
            <a:br>
              <a:rPr lang="nl-NL" dirty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deellast</a:t>
            </a:r>
          </a:p>
        </p:txBody>
      </p:sp>
      <p:pic>
        <p:nvPicPr>
          <p:cNvPr id="116740" name="Tijdelijke aanduiding voor inhoud 6" descr="workshoptoerenregeling2.wm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1750" y="1266825"/>
            <a:ext cx="3938588" cy="5734050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7F870-3E04-40FE-B04B-F8B014FA6DEE}" type="slidenum">
              <a:rPr lang="nl-NL" smtClean="0"/>
              <a:pPr>
                <a:defRPr/>
              </a:pPr>
              <a:t>37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61445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>
                <a:solidFill>
                  <a:srgbClr val="FFFF00"/>
                </a:solidFill>
              </a:rPr>
              <a:t>Luchtregeling </a:t>
            </a:r>
            <a:br>
              <a:rPr lang="nl-NL" dirty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toeren regeling</a:t>
            </a:r>
          </a:p>
        </p:txBody>
      </p:sp>
      <p:pic>
        <p:nvPicPr>
          <p:cNvPr id="117764" name="Tijdelijke aanduiding voor inhoud 5" descr="workshoptoerenregeling3.wm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43188" y="1357313"/>
            <a:ext cx="3857625" cy="5559425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7F870-3E04-40FE-B04B-F8B014FA6DEE}" type="slidenum">
              <a:rPr lang="nl-NL" smtClean="0"/>
              <a:pPr>
                <a:defRPr/>
              </a:pPr>
              <a:t>38</a:t>
            </a:fld>
            <a:endParaRPr lang="nl-NL"/>
          </a:p>
        </p:txBody>
      </p:sp>
      <p:pic>
        <p:nvPicPr>
          <p:cNvPr id="6" name="Picture 5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770" y="6000768"/>
            <a:ext cx="1413679" cy="71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740741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Toeren geregelde motoren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Bij laag belaste systemen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: € 3.000 tot 10.000,--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: 20-80% elektriciteitsverbruik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onderhoud : 1 % van investering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Extra toezicht = 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Technische levensduur : &gt; 15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“Proven technology”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SPOT (</a:t>
            </a:r>
            <a:r>
              <a:rPr lang="nl-NL" dirty="0" err="1">
                <a:solidFill>
                  <a:srgbClr val="FFFF00"/>
                </a:solidFill>
              </a:rPr>
              <a:t>simple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pay</a:t>
            </a:r>
            <a:r>
              <a:rPr lang="nl-NL" dirty="0">
                <a:solidFill>
                  <a:srgbClr val="FFFF00"/>
                </a:solidFill>
              </a:rPr>
              <a:t> out time) : &lt; 3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4802941-7E6C-0D48-9EC0-D6C0C0E906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784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/>
          <a:lstStyle/>
          <a:p>
            <a:r>
              <a:rPr lang="nl-NL" dirty="0">
                <a:solidFill>
                  <a:srgbClr val="FFFF00"/>
                </a:solidFill>
              </a:rPr>
              <a:t>Industriële stoomketels</a:t>
            </a:r>
            <a:br>
              <a:rPr lang="nl-NL" dirty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ca. 9 miljard m</a:t>
            </a:r>
            <a:r>
              <a:rPr lang="nl-NL" baseline="30000" dirty="0">
                <a:solidFill>
                  <a:srgbClr val="FFFF00"/>
                </a:solidFill>
              </a:rPr>
              <a:t>3</a:t>
            </a:r>
            <a:r>
              <a:rPr lang="nl-NL" baseline="-25000" dirty="0">
                <a:solidFill>
                  <a:srgbClr val="FFFF00"/>
                </a:solidFill>
              </a:rPr>
              <a:t>0</a:t>
            </a:r>
            <a:r>
              <a:rPr lang="nl-NL" dirty="0">
                <a:solidFill>
                  <a:srgbClr val="FFFF00"/>
                </a:solidFill>
              </a:rPr>
              <a:t>/jaar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nl-NL" sz="2800">
              <a:solidFill>
                <a:srgbClr val="FFFF00"/>
              </a:solidFill>
            </a:endParaRPr>
          </a:p>
        </p:txBody>
      </p:sp>
      <p:pic>
        <p:nvPicPr>
          <p:cNvPr id="668676" name="Picture 4" descr="E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6021388"/>
            <a:ext cx="1296987" cy="658812"/>
          </a:xfrm>
          <a:prstGeom prst="rect">
            <a:avLst/>
          </a:prstGeom>
          <a:noFill/>
        </p:spPr>
      </p:pic>
      <p:graphicFrame>
        <p:nvGraphicFramePr>
          <p:cNvPr id="668678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9353806"/>
              </p:ext>
            </p:extLst>
          </p:nvPr>
        </p:nvGraphicFramePr>
        <p:xfrm>
          <a:off x="899592" y="1628800"/>
          <a:ext cx="6912768" cy="424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97" name="Werkblad" r:id="rId4" imgW="10033000" imgH="6159500" progId="Excel.Sheet.8">
                  <p:embed followColorScheme="textAndBackground"/>
                </p:oleObj>
              </mc:Choice>
              <mc:Fallback>
                <p:oleObj name="Werkblad" r:id="rId4" imgW="10033000" imgH="6159500" progId="Excel.Sheet.8">
                  <p:embed followColorScheme="textAndBackground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28800"/>
                        <a:ext cx="6912768" cy="424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E18D4DA-CF61-CF41-A014-1845F0990B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Voorbeeld “bestaand”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Gedateerde installatie (40 jaar oud)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10 bar (g) werkdruk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25 ton/h capaciteit,15 ton/h belasting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8.000 draaiuren per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Matige beschikbaarheid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Ketelrendement laag (89%)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Gasverbruik 10.000.000 m</a:t>
            </a:r>
            <a:r>
              <a:rPr lang="nl-NL" baseline="30000" dirty="0">
                <a:solidFill>
                  <a:srgbClr val="FFFF00"/>
                </a:solidFill>
              </a:rPr>
              <a:t>3</a:t>
            </a:r>
            <a:r>
              <a:rPr lang="nl-NL" baseline="-25000" dirty="0">
                <a:solidFill>
                  <a:srgbClr val="FFFF00"/>
                </a:solidFill>
              </a:rPr>
              <a:t>0 </a:t>
            </a:r>
            <a:r>
              <a:rPr lang="nl-NL" dirty="0">
                <a:solidFill>
                  <a:srgbClr val="FFFF00"/>
                </a:solidFill>
              </a:rPr>
              <a:t>per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Gaskosten € 3.000.000 per jaar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B25E1A4-E0F3-F148-8BA7-E390B8453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909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Voorbeeld “nieuw”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25 ton/h capaciteit,15 ton/h belasting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8.000 draaiuren per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Ketelrendement hoog +10%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Gasverbruik -10% = 8.500.000 m</a:t>
            </a:r>
            <a:r>
              <a:rPr lang="nl-NL" baseline="30000" dirty="0">
                <a:solidFill>
                  <a:srgbClr val="FFFF00"/>
                </a:solidFill>
              </a:rPr>
              <a:t>3</a:t>
            </a:r>
            <a:r>
              <a:rPr lang="nl-NL" baseline="-25000" dirty="0">
                <a:solidFill>
                  <a:srgbClr val="FFFF00"/>
                </a:solidFill>
              </a:rPr>
              <a:t>0 </a:t>
            </a:r>
            <a:r>
              <a:rPr lang="nl-NL" dirty="0">
                <a:solidFill>
                  <a:srgbClr val="FFFF00"/>
                </a:solidFill>
              </a:rPr>
              <a:t>per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Besparing = € 250.000,-- per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Investering = € 1.000.000,--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Afschrijving 10 jaar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Interne rentevoet 10%</a:t>
            </a:r>
          </a:p>
          <a:p>
            <a:pPr marL="0" indent="0" eaLnBrk="1" hangingPunct="1">
              <a:buNone/>
              <a:defRPr/>
            </a:pP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0B823F4-C182-1741-AB98-E72AF2D4CA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189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Tot slot….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Wat heeft u al gedaan?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Alles?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Vragen…..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Mag ook achteraf……..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hlinkClick r:id="rId3"/>
              </a:rPr>
              <a:t>cg@energy-technology-services.nl</a:t>
            </a:r>
            <a:endParaRPr lang="nl-NL" dirty="0">
              <a:solidFill>
                <a:srgbClr val="FFFF00"/>
              </a:solidFill>
            </a:endParaRP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06-41420867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 err="1">
                <a:solidFill>
                  <a:srgbClr val="FFFF00"/>
                </a:solidFill>
              </a:rPr>
              <a:t>www.energy-technology-services.nl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AAC540A5-4AE1-9C45-A2B3-5E1D6BAB24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7427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Voorbeeld voor TCO 2020</a:t>
            </a:r>
            <a:br>
              <a:rPr lang="nl-NL" sz="4000" dirty="0">
                <a:solidFill>
                  <a:srgbClr val="FFFF00"/>
                </a:solidFill>
              </a:rPr>
            </a:br>
            <a:r>
              <a:rPr lang="nl-NL" sz="4000" dirty="0">
                <a:solidFill>
                  <a:srgbClr val="FFFF00"/>
                </a:solidFill>
              </a:rPr>
              <a:t>(Total Cost of Ownership)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Vol continu bedrijf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1 ketel met 8.000 kg/h capaciteit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Belasting 4.000 kg/h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33% condensaatretour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10 jaar afschrijving, 5% interne rentevoet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4581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70DEF5AE-C7E1-C948-8400-CCC3E885BC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Onderverdeling TCO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Aardgas 				=</a:t>
            </a: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  € 24,90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Water en chemicaliën		=  €   1,55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Elektriciteit				=  €   0,33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Gaskosten spuiverlies 		=  €   0,59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Onderhoud en personeel	=  €   1,09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Afschrijving				=   €  2,70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Rentederving			=   €  2,16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T.C.O. per ton stoom		=  € 33,15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4581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1FB4B20-C64C-2747-BB3D-80144D2C9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290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Voorbeeld  TCO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Aardgas 			=</a:t>
            </a: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   ca. 75 %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Grondstoffen			=   ca.   5 %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Onderhoud + pers.	=   ca.   5 %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  <a:sym typeface="Symbol" pitchFamily="18" charset="2"/>
              </a:rPr>
              <a:t>Financiering			</a:t>
            </a:r>
            <a:r>
              <a:rPr lang="nl-NL" dirty="0">
                <a:solidFill>
                  <a:srgbClr val="FFFF00"/>
                </a:solidFill>
              </a:rPr>
              <a:t>=   ca. 15 %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Op basis 2022 nog extremer door gasprijs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79699DB-E0FB-3648-BA17-E55AE69F39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Conclusie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Energiebesparing mag wat kosten, mits….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i="1" dirty="0">
                <a:solidFill>
                  <a:srgbClr val="FFFF00"/>
                </a:solidFill>
              </a:rPr>
              <a:t>“Het rendement op investering energiebesparingsproject groter is dan rendement op aandelen”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Rendement op productiemachines?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Rendement op nieuwe auto directeur?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Heeft een auto een financieel rendement?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nl-NL" dirty="0">
                <a:solidFill>
                  <a:srgbClr val="FFFF00"/>
                </a:solidFill>
              </a:rPr>
              <a:t>Wat levert spaarrekening of aandelen op?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39C35A2-797D-2E4F-96DB-17687A6867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113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rgbClr val="FFFF00"/>
                </a:solidFill>
              </a:rPr>
              <a:t>Conclusie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39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endParaRPr lang="nl-NL" sz="4800" dirty="0">
              <a:solidFill>
                <a:srgbClr val="FFFF00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nl-NL" sz="4800" i="1" dirty="0">
                <a:solidFill>
                  <a:srgbClr val="FFFF00"/>
                </a:solidFill>
              </a:rPr>
              <a:t>“Met energie besparen moet u meer verdienen als met “pindakaas” maken!”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60863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NL" sz="180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25605" name="Picture 6" descr="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6037263"/>
            <a:ext cx="1311275" cy="665162"/>
          </a:xfrm>
          <a:noFill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160D7E7-3120-5A4C-8E67-59D356A177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B4909-5B8F-4F94-84B7-AE14C8012CDF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2124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14148</TotalTime>
  <Words>1255</Words>
  <Application>Microsoft Macintosh PowerPoint</Application>
  <PresentationFormat>Diavoorstelling (4:3)</PresentationFormat>
  <Paragraphs>284</Paragraphs>
  <Slides>42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7" baseType="lpstr">
      <vt:lpstr>Arial</vt:lpstr>
      <vt:lpstr>Calibri</vt:lpstr>
      <vt:lpstr>Wingdings</vt:lpstr>
      <vt:lpstr>Digitale puntjes</vt:lpstr>
      <vt:lpstr>Werkblad</vt:lpstr>
      <vt:lpstr>Energie besparingsopties stoomsystemen</vt:lpstr>
      <vt:lpstr>Kees de Greef</vt:lpstr>
      <vt:lpstr>Gasverbruik NL</vt:lpstr>
      <vt:lpstr>Industriële stoomketels ca. 9 miljard m30/jaar</vt:lpstr>
      <vt:lpstr>Voorbeeld voor TCO 2020 (Total Cost of Ownership)</vt:lpstr>
      <vt:lpstr>Onderverdeling TCO</vt:lpstr>
      <vt:lpstr>Voorbeeld  TCO</vt:lpstr>
      <vt:lpstr>Conclusie</vt:lpstr>
      <vt:lpstr>Conclusie</vt:lpstr>
      <vt:lpstr>Vandaar….</vt:lpstr>
      <vt:lpstr>Besparen op:</vt:lpstr>
      <vt:lpstr>Zuurstoftrim regeling</vt:lpstr>
      <vt:lpstr>O2/CO trimregeling</vt:lpstr>
      <vt:lpstr>PowerPoint-presentatie</vt:lpstr>
      <vt:lpstr>Eco</vt:lpstr>
      <vt:lpstr>PowerPoint-presentatie</vt:lpstr>
      <vt:lpstr>Eco “extra”</vt:lpstr>
      <vt:lpstr>PowerPoint-presentatie</vt:lpstr>
      <vt:lpstr>PowerPoint-presentatie</vt:lpstr>
      <vt:lpstr>PowerPoint-presentatie</vt:lpstr>
      <vt:lpstr>“rookgas condensor”</vt:lpstr>
      <vt:lpstr>PowerPoint-presentatie</vt:lpstr>
      <vt:lpstr>LUVO (na Eco)</vt:lpstr>
      <vt:lpstr>Straling</vt:lpstr>
      <vt:lpstr>Straling</vt:lpstr>
      <vt:lpstr>Isolatie</vt:lpstr>
      <vt:lpstr>Isolatie</vt:lpstr>
      <vt:lpstr>PowerPoint-presentatie</vt:lpstr>
      <vt:lpstr>Spui WTW</vt:lpstr>
      <vt:lpstr>Spui beperking door RO</vt:lpstr>
      <vt:lpstr>Verliezen door stoomlekkage</vt:lpstr>
      <vt:lpstr>Levensduur condenspotten</vt:lpstr>
      <vt:lpstr>Condensaat-nakoeling </vt:lpstr>
      <vt:lpstr>Benutting flashstoom </vt:lpstr>
      <vt:lpstr>Benutting flashstoom  of nakoelen condensaat</vt:lpstr>
      <vt:lpstr>Luchtregeling vollast</vt:lpstr>
      <vt:lpstr>Luchtregeling smoren  deellast</vt:lpstr>
      <vt:lpstr>Luchtregeling  toeren regeling</vt:lpstr>
      <vt:lpstr>Toeren geregelde motoren</vt:lpstr>
      <vt:lpstr>Voorbeeld “bestaand”</vt:lpstr>
      <vt:lpstr>Voorbeeld “nieuw”</vt:lpstr>
      <vt:lpstr>Tot slot….</vt:lpstr>
    </vt:vector>
  </TitlesOfParts>
  <Company>Energy Technology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Weet wat je meet!!</dc:title>
  <dc:creator>HP Pavilion</dc:creator>
  <cp:lastModifiedBy>D Bob</cp:lastModifiedBy>
  <cp:revision>212</cp:revision>
  <cp:lastPrinted>1601-01-01T00:00:00Z</cp:lastPrinted>
  <dcterms:created xsi:type="dcterms:W3CDTF">2002-06-19T09:44:34Z</dcterms:created>
  <dcterms:modified xsi:type="dcterms:W3CDTF">2022-04-07T13:13:00Z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